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63" r:id="rId2"/>
  </p:sldIdLst>
  <p:sldSz cx="7315200" cy="9601200"/>
  <p:notesSz cx="6934200" cy="92329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1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1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1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1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ECFF"/>
    <a:srgbClr val="99CCFF"/>
    <a:srgbClr val="FFFF99"/>
    <a:srgbClr val="5F5F5F"/>
    <a:srgbClr val="006600"/>
    <a:srgbClr val="0066FF"/>
    <a:srgbClr val="FFFFFF"/>
    <a:srgbClr val="CC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78" autoAdjust="0"/>
    <p:restoredTop sz="86464" autoAdjust="0"/>
  </p:normalViewPr>
  <p:slideViewPr>
    <p:cSldViewPr>
      <p:cViewPr>
        <p:scale>
          <a:sx n="125" d="100"/>
          <a:sy n="125" d="100"/>
        </p:scale>
        <p:origin x="90" y="90"/>
      </p:cViewPr>
      <p:guideLst>
        <p:guide orient="horz" pos="3024"/>
        <p:guide pos="2304"/>
      </p:guideLst>
    </p:cSldViewPr>
  </p:slideViewPr>
  <p:outlineViewPr>
    <p:cViewPr>
      <p:scale>
        <a:sx n="33" d="100"/>
        <a:sy n="33" d="100"/>
      </p:scale>
      <p:origin x="252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05138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29063" y="0"/>
            <a:ext cx="3005137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124" name="Rectangle 102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778875"/>
            <a:ext cx="3005138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125" name="Rectangle 102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29063" y="8778875"/>
            <a:ext cx="3005137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a typeface="굴림" pitchFamily="50" charset="-127"/>
              </a:defRPr>
            </a:lvl1pPr>
          </a:lstStyle>
          <a:p>
            <a:pPr>
              <a:defRPr/>
            </a:pPr>
            <a:fld id="{280A33DB-604F-4C84-93BC-C1FE45114CA7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0513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27475" y="0"/>
            <a:ext cx="300513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147888" y="692150"/>
            <a:ext cx="2638425" cy="34623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93738" y="4386263"/>
            <a:ext cx="5546725" cy="4154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ko-KR" noProof="0"/>
              <a:t>Click to edit Master text styles</a:t>
            </a:r>
          </a:p>
          <a:p>
            <a:pPr lvl="1"/>
            <a:r>
              <a:rPr lang="en-US" altLang="ko-KR" noProof="0"/>
              <a:t>Second level</a:t>
            </a:r>
          </a:p>
          <a:p>
            <a:pPr lvl="2"/>
            <a:r>
              <a:rPr lang="en-US" altLang="ko-KR" noProof="0"/>
              <a:t>Third level</a:t>
            </a:r>
          </a:p>
          <a:p>
            <a:pPr lvl="3"/>
            <a:r>
              <a:rPr lang="en-US" altLang="ko-KR" noProof="0"/>
              <a:t>Fourth level</a:t>
            </a:r>
          </a:p>
          <a:p>
            <a:pPr lvl="4"/>
            <a:r>
              <a:rPr lang="en-US" altLang="ko-KR" noProof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769350"/>
            <a:ext cx="300513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27475" y="8769350"/>
            <a:ext cx="300513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a typeface="굴림" pitchFamily="50" charset="-127"/>
              </a:defRPr>
            </a:lvl1pPr>
          </a:lstStyle>
          <a:p>
            <a:pPr>
              <a:defRPr/>
            </a:pPr>
            <a:fld id="{390330BE-1D26-4971-8805-ADA7EBAF35EC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F3A00E4-52A7-498B-9664-51F5C6DCE9CB}" type="slidenum">
              <a:rPr lang="ko-KR" altLang="en-US" smtClean="0"/>
              <a:pPr/>
              <a:t>1</a:t>
            </a:fld>
            <a:endParaRPr lang="en-US" altLang="ko-KR"/>
          </a:p>
        </p:txBody>
      </p:sp>
      <p:sp>
        <p:nvSpPr>
          <p:cNvPr id="4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altLang="ko-KR">
              <a:ea typeface="굴림" pitchFamily="50" charset="-127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49275" y="2982913"/>
            <a:ext cx="6216650" cy="2057400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96963" y="5440363"/>
            <a:ext cx="5121275" cy="24542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04144D-3EDE-40E6-A539-001B981C6EA7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6508BA-888D-4009-977C-2C999999A4E5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77850" y="6169025"/>
            <a:ext cx="6218238" cy="19081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77850" y="4068763"/>
            <a:ext cx="6218238" cy="2100262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A883C3-71FF-4579-8FDD-D094C6622CBA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47688" y="2773363"/>
            <a:ext cx="3033712" cy="57610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733800" y="2773363"/>
            <a:ext cx="3033713" cy="57610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CF014A-CF03-4E65-BDEB-6395FB33C701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65125" y="384175"/>
            <a:ext cx="6584950" cy="16002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65125" y="2149475"/>
            <a:ext cx="3232150" cy="8953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65125" y="3044825"/>
            <a:ext cx="3232150" cy="553243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716338" y="2149475"/>
            <a:ext cx="3233737" cy="8953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716338" y="3044825"/>
            <a:ext cx="3233737" cy="553243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B14041-8703-447F-9513-2FC0777D1C03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F22218-ADDA-4BD8-9733-E74E048A22E1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AF7630-1BE7-4624-A9B4-66965116761C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65125" y="382588"/>
            <a:ext cx="2406650" cy="16271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860675" y="382588"/>
            <a:ext cx="4089400" cy="819467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65125" y="2009775"/>
            <a:ext cx="2406650" cy="65674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FDD5CD-C097-4A76-86F4-B7D9A661123C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433513" y="6721475"/>
            <a:ext cx="4389437" cy="79216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433513" y="857250"/>
            <a:ext cx="4389437" cy="576103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433513" y="7513638"/>
            <a:ext cx="4389437" cy="112712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B7CBC4-7DB1-4AA0-9474-74A64FD87481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49B33F-583B-4565-8BC6-B28444A3FC19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5213350" y="852488"/>
            <a:ext cx="1554163" cy="7681912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47688" y="852488"/>
            <a:ext cx="4513262" cy="7681912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6DA2F8-0349-4EAE-9712-2CC126958201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FF"/>
            </a:gs>
            <a:gs pos="100000">
              <a:srgbClr val="CCFF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7688" y="852488"/>
            <a:ext cx="6219825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55" tIns="48328" rIns="96655" bIns="4832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ko-KR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47688" y="2773363"/>
            <a:ext cx="6219825" cy="5761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55" tIns="48328" rIns="96655" bIns="483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47688" y="8748713"/>
            <a:ext cx="1524000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5" tIns="48328" rIns="96655" bIns="48328" numCol="1" anchor="t" anchorCtr="0" compatLnSpc="1">
            <a:prstTxWarp prst="textNoShape">
              <a:avLst/>
            </a:prstTxWarp>
          </a:bodyPr>
          <a:lstStyle>
            <a:lvl1pPr>
              <a:defRPr sz="1500"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500313" y="8748713"/>
            <a:ext cx="2314575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5" tIns="48328" rIns="96655" bIns="48328" numCol="1" anchor="t" anchorCtr="0" compatLnSpc="1">
            <a:prstTxWarp prst="textNoShape">
              <a:avLst/>
            </a:prstTxWarp>
          </a:bodyPr>
          <a:lstStyle>
            <a:lvl1pPr algn="ctr">
              <a:defRPr sz="1500"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5243513" y="8748713"/>
            <a:ext cx="1524000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5" tIns="48328" rIns="96655" bIns="48328" numCol="1" anchor="t" anchorCtr="0" compatLnSpc="1">
            <a:prstTxWarp prst="textNoShape">
              <a:avLst/>
            </a:prstTxWarp>
          </a:bodyPr>
          <a:lstStyle>
            <a:lvl1pPr algn="r">
              <a:defRPr sz="1500">
                <a:ea typeface="굴림" pitchFamily="50" charset="-127"/>
              </a:defRPr>
            </a:lvl1pPr>
          </a:lstStyle>
          <a:p>
            <a:pPr>
              <a:defRPr/>
            </a:pPr>
            <a:fld id="{3A38F633-434B-4B8E-902E-BE1BA6C250DE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66788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+mj-lt"/>
          <a:ea typeface="+mj-ea"/>
          <a:cs typeface="+mj-cs"/>
        </a:defRPr>
      </a:lvl1pPr>
      <a:lvl2pPr algn="ctr" defTabSz="966788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Times New Roman" pitchFamily="18" charset="0"/>
        </a:defRPr>
      </a:lvl2pPr>
      <a:lvl3pPr algn="ctr" defTabSz="966788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Times New Roman" pitchFamily="18" charset="0"/>
        </a:defRPr>
      </a:lvl3pPr>
      <a:lvl4pPr algn="ctr" defTabSz="966788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Times New Roman" pitchFamily="18" charset="0"/>
        </a:defRPr>
      </a:lvl4pPr>
      <a:lvl5pPr algn="ctr" defTabSz="966788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Times New Roman" pitchFamily="18" charset="0"/>
        </a:defRPr>
      </a:lvl5pPr>
      <a:lvl6pPr marL="457200" algn="ctr" defTabSz="966788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Times New Roman" pitchFamily="18" charset="0"/>
        </a:defRPr>
      </a:lvl6pPr>
      <a:lvl7pPr marL="914400" algn="ctr" defTabSz="966788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Times New Roman" pitchFamily="18" charset="0"/>
        </a:defRPr>
      </a:lvl7pPr>
      <a:lvl8pPr marL="1371600" algn="ctr" defTabSz="966788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Times New Roman" pitchFamily="18" charset="0"/>
        </a:defRPr>
      </a:lvl8pPr>
      <a:lvl9pPr marL="1828800" algn="ctr" defTabSz="966788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Times New Roman" pitchFamily="18" charset="0"/>
        </a:defRPr>
      </a:lvl9pPr>
    </p:titleStyle>
    <p:bodyStyle>
      <a:lvl1pPr marL="363538" indent="-363538" algn="l" defTabSz="966788" rtl="0" eaLnBrk="0" fontAlgn="base" hangingPunct="0">
        <a:spcBef>
          <a:spcPct val="20000"/>
        </a:spcBef>
        <a:spcAft>
          <a:spcPct val="0"/>
        </a:spcAft>
        <a:buChar char="•"/>
        <a:defRPr sz="3400">
          <a:solidFill>
            <a:schemeClr val="tx1"/>
          </a:solidFill>
          <a:latin typeface="+mn-lt"/>
          <a:ea typeface="+mn-ea"/>
          <a:cs typeface="+mn-cs"/>
        </a:defRPr>
      </a:lvl1pPr>
      <a:lvl2pPr marL="784225" indent="-300038" algn="l" defTabSz="966788" rtl="0" eaLnBrk="0" fontAlgn="base" hangingPunct="0">
        <a:spcBef>
          <a:spcPct val="20000"/>
        </a:spcBef>
        <a:spcAft>
          <a:spcPct val="0"/>
        </a:spcAft>
        <a:buChar char="–"/>
        <a:defRPr sz="2900">
          <a:solidFill>
            <a:schemeClr val="tx1"/>
          </a:solidFill>
          <a:latin typeface="+mn-lt"/>
        </a:defRPr>
      </a:lvl2pPr>
      <a:lvl3pPr marL="1208088" indent="-241300" algn="l" defTabSz="966788" rtl="0" eaLnBrk="0" fontAlgn="base" hangingPunct="0">
        <a:spcBef>
          <a:spcPct val="20000"/>
        </a:spcBef>
        <a:spcAft>
          <a:spcPct val="0"/>
        </a:spcAft>
        <a:buChar char="•"/>
        <a:defRPr sz="2600">
          <a:solidFill>
            <a:schemeClr val="tx1"/>
          </a:solidFill>
          <a:latin typeface="+mn-lt"/>
        </a:defRPr>
      </a:lvl3pPr>
      <a:lvl4pPr marL="1690688" indent="-239713" algn="l" defTabSz="966788" rtl="0" eaLnBrk="0" fontAlgn="base" hangingPunct="0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</a:defRPr>
      </a:lvl4pPr>
      <a:lvl5pPr marL="2174875" indent="-241300" algn="l" defTabSz="966788" rtl="0" eaLnBrk="0" fontAlgn="base" hangingPunct="0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5pPr>
      <a:lvl6pPr marL="2632075" indent="-241300" algn="l" defTabSz="966788" rtl="0" eaLnBrk="0" fontAlgn="base" hangingPunct="0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6pPr>
      <a:lvl7pPr marL="3089275" indent="-241300" algn="l" defTabSz="966788" rtl="0" eaLnBrk="0" fontAlgn="base" hangingPunct="0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7pPr>
      <a:lvl8pPr marL="3546475" indent="-241300" algn="l" defTabSz="966788" rtl="0" eaLnBrk="0" fontAlgn="base" hangingPunct="0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8pPr>
      <a:lvl9pPr marL="4003675" indent="-241300" algn="l" defTabSz="966788" rtl="0" eaLnBrk="0" fontAlgn="base" hangingPunct="0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2"/>
          <p:cNvSpPr txBox="1">
            <a:spLocks noChangeArrowheads="1"/>
          </p:cNvSpPr>
          <p:nvPr/>
        </p:nvSpPr>
        <p:spPr bwMode="auto">
          <a:xfrm>
            <a:off x="381000" y="838200"/>
            <a:ext cx="6934200" cy="763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3600" b="1">
                <a:solidFill>
                  <a:srgbClr val="006600"/>
                </a:solidFill>
                <a:latin typeface="Rockwell" pitchFamily="18" charset="0"/>
                <a:ea typeface="굴림" pitchFamily="50" charset="-127"/>
              </a:rPr>
              <a:t>ZAMAK7</a:t>
            </a:r>
          </a:p>
          <a:p>
            <a:r>
              <a:rPr lang="en-US" altLang="ko-KR" sz="800" b="1">
                <a:solidFill>
                  <a:srgbClr val="000000"/>
                </a:solidFill>
                <a:ea typeface="굴림" pitchFamily="50" charset="-127"/>
              </a:rPr>
              <a:t>___________________________________________________________________________________________________________________________________</a:t>
            </a:r>
          </a:p>
        </p:txBody>
      </p:sp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152400" y="1630363"/>
            <a:ext cx="233997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 altLang="ko-KR" sz="1200" b="1">
                <a:solidFill>
                  <a:srgbClr val="FF0000"/>
                </a:solidFill>
                <a:latin typeface="Rockwell" pitchFamily="18" charset="0"/>
                <a:ea typeface="굴림체" pitchFamily="49" charset="-127"/>
                <a:cs typeface="Times New Roman" pitchFamily="18" charset="0"/>
              </a:rPr>
              <a:t>1. Chemical Composition(%)</a:t>
            </a:r>
            <a:endParaRPr lang="en-US" altLang="ko-KR" sz="1200">
              <a:solidFill>
                <a:srgbClr val="FF0000"/>
              </a:solidFill>
              <a:latin typeface="Rockwell" pitchFamily="18" charset="0"/>
              <a:ea typeface="굴림체" pitchFamily="49" charset="-127"/>
              <a:cs typeface="Times New Roman" pitchFamily="18" charset="0"/>
            </a:endParaRPr>
          </a:p>
        </p:txBody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0" y="2667000"/>
            <a:ext cx="2166938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indent="101600"/>
            <a:r>
              <a:rPr lang="en-US" altLang="ko-KR" sz="1200" b="1">
                <a:solidFill>
                  <a:srgbClr val="FF0000"/>
                </a:solidFill>
                <a:latin typeface="Rockwell" pitchFamily="18" charset="0"/>
                <a:ea typeface="굴림체" pitchFamily="49" charset="-127"/>
                <a:cs typeface="Times New Roman" pitchFamily="18" charset="0"/>
              </a:rPr>
              <a:t>2. Mechanical properties</a:t>
            </a:r>
            <a:endParaRPr lang="en-US" altLang="ko-KR" sz="1200">
              <a:solidFill>
                <a:srgbClr val="FF0000"/>
              </a:solidFill>
              <a:latin typeface="Rockwell" pitchFamily="18" charset="0"/>
              <a:ea typeface="굴림체" pitchFamily="49" charset="-127"/>
              <a:cs typeface="Times New Roman" pitchFamily="18" charset="0"/>
            </a:endParaRPr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0" y="5105400"/>
            <a:ext cx="22860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101600"/>
            <a:r>
              <a:rPr lang="ko-KR" altLang="en-US" sz="1200" b="1">
                <a:solidFill>
                  <a:srgbClr val="FF0000"/>
                </a:solidFill>
                <a:latin typeface="Rockwell" pitchFamily="18" charset="0"/>
                <a:ea typeface="굴림체" pitchFamily="49" charset="-127"/>
                <a:cs typeface="Times New Roman" pitchFamily="18" charset="0"/>
              </a:rPr>
              <a:t>３</a:t>
            </a:r>
            <a:r>
              <a:rPr lang="en-US" altLang="ko-KR" sz="1200" b="1">
                <a:solidFill>
                  <a:srgbClr val="FF0000"/>
                </a:solidFill>
                <a:latin typeface="Rockwell" pitchFamily="18" charset="0"/>
                <a:ea typeface="굴림체" pitchFamily="49" charset="-127"/>
                <a:cs typeface="Times New Roman" pitchFamily="18" charset="0"/>
              </a:rPr>
              <a:t>. Physical Properties</a:t>
            </a:r>
            <a:endParaRPr lang="en-US" altLang="ko-KR" sz="1200">
              <a:solidFill>
                <a:srgbClr val="FF0000"/>
              </a:solidFill>
              <a:latin typeface="Rockwell" pitchFamily="18" charset="0"/>
              <a:ea typeface="굴림체" pitchFamily="49" charset="-127"/>
              <a:cs typeface="Times New Roman" pitchFamily="18" charset="0"/>
            </a:endParaRPr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0" y="6659563"/>
            <a:ext cx="22860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101600"/>
            <a:r>
              <a:rPr lang="en-US" altLang="ko-KR" sz="1200" b="1">
                <a:solidFill>
                  <a:srgbClr val="FF0000"/>
                </a:solidFill>
                <a:latin typeface="Rockwell" pitchFamily="18" charset="0"/>
                <a:ea typeface="굴림체" pitchFamily="49" charset="-127"/>
                <a:cs typeface="Times New Roman" pitchFamily="18" charset="0"/>
              </a:rPr>
              <a:t>4. Uses</a:t>
            </a:r>
            <a:endParaRPr lang="ko-KR" altLang="en-US" sz="1200">
              <a:solidFill>
                <a:srgbClr val="FF0000"/>
              </a:solidFill>
              <a:latin typeface="Rockwell" pitchFamily="18" charset="0"/>
              <a:ea typeface="굴림체" pitchFamily="49" charset="-127"/>
              <a:cs typeface="Times New Roman" pitchFamily="18" charset="0"/>
            </a:endParaRPr>
          </a:p>
        </p:txBody>
      </p:sp>
      <p:sp>
        <p:nvSpPr>
          <p:cNvPr id="2055" name="Rectangle 7"/>
          <p:cNvSpPr>
            <a:spLocks noChangeArrowheads="1"/>
          </p:cNvSpPr>
          <p:nvPr/>
        </p:nvSpPr>
        <p:spPr bwMode="auto">
          <a:xfrm>
            <a:off x="0" y="8259763"/>
            <a:ext cx="22860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101600"/>
            <a:r>
              <a:rPr lang="en-US" altLang="ko-KR" sz="1200" b="1">
                <a:solidFill>
                  <a:srgbClr val="FF0000"/>
                </a:solidFill>
                <a:latin typeface="굴림체" pitchFamily="49" charset="-127"/>
                <a:ea typeface="굴림체" pitchFamily="49" charset="-127"/>
              </a:rPr>
              <a:t>6. Dimension packing</a:t>
            </a:r>
            <a:endParaRPr lang="ko-KR" altLang="en-US" sz="1200">
              <a:solidFill>
                <a:srgbClr val="FF0000"/>
              </a:solidFill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2056" name="Rectangle 8"/>
          <p:cNvSpPr>
            <a:spLocks noChangeArrowheads="1"/>
          </p:cNvSpPr>
          <p:nvPr/>
        </p:nvSpPr>
        <p:spPr bwMode="auto">
          <a:xfrm>
            <a:off x="76200" y="6842125"/>
            <a:ext cx="7086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ko-KR" altLang="en-US" sz="1000">
                <a:ea typeface="굴림" pitchFamily="50" charset="-127"/>
              </a:rPr>
              <a:t>  </a:t>
            </a:r>
            <a:endParaRPr lang="en-US" altLang="ko-KR" sz="1000">
              <a:ea typeface="굴림" pitchFamily="50" charset="-127"/>
            </a:endParaRPr>
          </a:p>
        </p:txBody>
      </p:sp>
      <p:grpSp>
        <p:nvGrpSpPr>
          <p:cNvPr id="2057" name="Group 9"/>
          <p:cNvGrpSpPr>
            <a:grpSpLocks/>
          </p:cNvGrpSpPr>
          <p:nvPr/>
        </p:nvGrpSpPr>
        <p:grpSpPr bwMode="auto">
          <a:xfrm>
            <a:off x="0" y="9525"/>
            <a:ext cx="4876800" cy="628650"/>
            <a:chOff x="0" y="6"/>
            <a:chExt cx="3072" cy="396"/>
          </a:xfrm>
        </p:grpSpPr>
        <p:pic>
          <p:nvPicPr>
            <p:cNvPr id="2195" name="Picture 10" descr="EMB0000054c0001"/>
            <p:cNvPicPr>
              <a:picLocks noChangeAspect="1" noChangeArrowheads="1"/>
            </p:cNvPicPr>
            <p:nvPr/>
          </p:nvPicPr>
          <p:blipFill>
            <a:blip r:embed="rId3" cstate="print"/>
            <a:srcRect l="13036" t="65883" r="63571" b="15686"/>
            <a:stretch>
              <a:fillRect/>
            </a:stretch>
          </p:blipFill>
          <p:spPr bwMode="auto">
            <a:xfrm>
              <a:off x="0" y="6"/>
              <a:ext cx="552" cy="3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96" name="Rectangle 11"/>
            <p:cNvSpPr>
              <a:spLocks noChangeArrowheads="1"/>
            </p:cNvSpPr>
            <p:nvPr/>
          </p:nvSpPr>
          <p:spPr bwMode="auto">
            <a:xfrm>
              <a:off x="474" y="72"/>
              <a:ext cx="2598" cy="2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latinLnBrk="1" hangingPunct="1"/>
              <a:r>
                <a:rPr kumimoji="1" lang="ko-KR" altLang="en-US" b="1">
                  <a:solidFill>
                    <a:srgbClr val="006600"/>
                  </a:solidFill>
                  <a:latin typeface="굴림" pitchFamily="50" charset="-127"/>
                  <a:ea typeface="굴림" pitchFamily="50" charset="-127"/>
                </a:rPr>
                <a:t> </a:t>
              </a:r>
              <a:r>
                <a:rPr kumimoji="1" lang="en-US" altLang="ko-KR" b="1">
                  <a:latin typeface="Rockwell" pitchFamily="18" charset="0"/>
                  <a:ea typeface="굴림" pitchFamily="50" charset="-127"/>
                </a:rPr>
                <a:t>WONIL METAL CO.,LTD.</a:t>
              </a:r>
            </a:p>
          </p:txBody>
        </p:sp>
      </p:grpSp>
      <p:sp>
        <p:nvSpPr>
          <p:cNvPr id="2058" name="Rectangle 13"/>
          <p:cNvSpPr>
            <a:spLocks noChangeArrowheads="1"/>
          </p:cNvSpPr>
          <p:nvPr/>
        </p:nvSpPr>
        <p:spPr bwMode="auto">
          <a:xfrm>
            <a:off x="304800" y="8412163"/>
            <a:ext cx="6553200" cy="1189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279400"/>
            <a:r>
              <a:rPr lang="en-US" altLang="ko-KR" sz="1000" b="1">
                <a:latin typeface="굴림체" pitchFamily="49" charset="-127"/>
                <a:ea typeface="굴림체" pitchFamily="49" charset="-127"/>
              </a:rPr>
              <a:t>Type 1. standard lngots</a:t>
            </a:r>
          </a:p>
          <a:p>
            <a:pPr indent="279400"/>
            <a:r>
              <a:rPr lang="en-US" altLang="ko-KR" sz="1000">
                <a:latin typeface="굴림체" pitchFamily="49" charset="-127"/>
                <a:ea typeface="굴림체" pitchFamily="49" charset="-127"/>
              </a:rPr>
              <a:t>     Slab   : 8kg±1kg / EA , W * L * H =    450  mm  *  42  mm  *  90 mm</a:t>
            </a:r>
          </a:p>
          <a:p>
            <a:pPr indent="279400"/>
            <a:r>
              <a:rPr lang="en-US" altLang="ko-KR" sz="1000">
                <a:latin typeface="굴림체" pitchFamily="49" charset="-127"/>
                <a:ea typeface="굴림체" pitchFamily="49" charset="-127"/>
              </a:rPr>
              <a:t>     Bundle : 1000±10kg / EA , W * L * H =  450  mm  *  550  mm  *  990  mm</a:t>
            </a:r>
          </a:p>
          <a:p>
            <a:pPr indent="279400"/>
            <a:endParaRPr lang="en-US" altLang="ko-KR" sz="1000">
              <a:latin typeface="굴림체" pitchFamily="49" charset="-127"/>
              <a:ea typeface="굴림체" pitchFamily="49" charset="-127"/>
            </a:endParaRPr>
          </a:p>
          <a:p>
            <a:pPr indent="279400"/>
            <a:r>
              <a:rPr lang="en-US" altLang="ko-KR" sz="1000" b="1">
                <a:latin typeface="굴림체" pitchFamily="49" charset="-127"/>
                <a:ea typeface="굴림체" pitchFamily="49" charset="-127"/>
              </a:rPr>
              <a:t>Type 2. standard  Craw end lngots</a:t>
            </a:r>
          </a:p>
          <a:p>
            <a:pPr indent="279400"/>
            <a:r>
              <a:rPr lang="en-US" altLang="ko-KR" sz="1000">
                <a:latin typeface="굴림체" pitchFamily="49" charset="-127"/>
                <a:ea typeface="굴림체" pitchFamily="49" charset="-127"/>
              </a:rPr>
              <a:t>     Slab   : 9kg±1kg / EA , W * L * H =   530  mm  *  42  mm  *  90  mm                      </a:t>
            </a:r>
          </a:p>
          <a:p>
            <a:pPr indent="279400"/>
            <a:r>
              <a:rPr lang="en-US" altLang="ko-KR" sz="1000">
                <a:latin typeface="굴림체" pitchFamily="49" charset="-127"/>
                <a:ea typeface="굴림체" pitchFamily="49" charset="-127"/>
              </a:rPr>
              <a:t>     Bundle : 1000±10kg / EA , W * L * H =  530  mm  *  893  mm  *  990  mm</a:t>
            </a:r>
            <a:r>
              <a:rPr lang="en-US" altLang="ko-KR" sz="1200">
                <a:latin typeface="굴림체" pitchFamily="49" charset="-127"/>
                <a:ea typeface="굴림체" pitchFamily="49" charset="-127"/>
              </a:rPr>
              <a:t>                   </a:t>
            </a:r>
          </a:p>
        </p:txBody>
      </p:sp>
      <p:graphicFrame>
        <p:nvGraphicFramePr>
          <p:cNvPr id="22494" name="Group 99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5270338"/>
              </p:ext>
            </p:extLst>
          </p:nvPr>
        </p:nvGraphicFramePr>
        <p:xfrm>
          <a:off x="228600" y="1874838"/>
          <a:ext cx="6858000" cy="717550"/>
        </p:xfrm>
        <a:graphic>
          <a:graphicData uri="http://schemas.openxmlformats.org/drawingml/2006/table">
            <a:tbl>
              <a:tblPr/>
              <a:tblGrid>
                <a:gridCol w="838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44056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구  분</a:t>
                      </a: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굴림체" pitchFamily="49" charset="-127"/>
                        <a:cs typeface="Times New Roman" pitchFamily="18" charset="0"/>
                      </a:endParaRPr>
                    </a:p>
                  </a:txBody>
                  <a:tcPr marT="45760" marB="45760" anchor="ctr" horzOverflow="overflow">
                    <a:lnL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Al</a:t>
                      </a:r>
                      <a:endParaRPr kumimoji="0" lang="en-US" altLang="ko-KR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굴림체" pitchFamily="49" charset="-127"/>
                        <a:cs typeface="Times New Roman" pitchFamily="18" charset="0"/>
                      </a:endParaRPr>
                    </a:p>
                  </a:txBody>
                  <a:tcPr marT="45760" marB="45760" anchor="ctr" horzOverflow="overflow">
                    <a:lnL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Cu</a:t>
                      </a:r>
                      <a:endParaRPr kumimoji="0" lang="en-US" altLang="ko-KR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굴림체" pitchFamily="49" charset="-127"/>
                        <a:cs typeface="Times New Roman" pitchFamily="18" charset="0"/>
                      </a:endParaRPr>
                    </a:p>
                  </a:txBody>
                  <a:tcPr marT="45760" marB="45760" anchor="ctr" horzOverflow="overflow">
                    <a:lnL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Mg</a:t>
                      </a:r>
                      <a:endParaRPr kumimoji="0" lang="en-US" altLang="ko-KR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굴림체" pitchFamily="49" charset="-127"/>
                        <a:cs typeface="Times New Roman" pitchFamily="18" charset="0"/>
                      </a:endParaRPr>
                    </a:p>
                  </a:txBody>
                  <a:tcPr marT="45760" marB="45760" anchor="ctr" horzOverflow="overflow">
                    <a:lnL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Fe</a:t>
                      </a:r>
                      <a:endParaRPr kumimoji="0" lang="en-US" altLang="ko-KR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굴림체" pitchFamily="49" charset="-127"/>
                        <a:cs typeface="Times New Roman" pitchFamily="18" charset="0"/>
                      </a:endParaRPr>
                    </a:p>
                  </a:txBody>
                  <a:tcPr marT="45760" marB="45760" anchor="ctr" horzOverflow="overflow">
                    <a:lnL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Pb</a:t>
                      </a:r>
                      <a:endParaRPr kumimoji="0" lang="en-US" altLang="ko-KR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굴림체" pitchFamily="49" charset="-127"/>
                        <a:cs typeface="Times New Roman" pitchFamily="18" charset="0"/>
                      </a:endParaRPr>
                    </a:p>
                  </a:txBody>
                  <a:tcPr marT="45760" marB="45760" anchor="ctr" horzOverflow="overflow">
                    <a:lnL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Cd</a:t>
                      </a:r>
                      <a:endParaRPr kumimoji="0" lang="en-US" altLang="ko-KR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굴림체" pitchFamily="49" charset="-127"/>
                        <a:cs typeface="Times New Roman" pitchFamily="18" charset="0"/>
                      </a:endParaRPr>
                    </a:p>
                  </a:txBody>
                  <a:tcPr marT="45760" marB="45760" anchor="ctr" horzOverflow="overflow">
                    <a:lnL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Sn</a:t>
                      </a:r>
                      <a:endParaRPr kumimoji="0" lang="en-US" altLang="ko-KR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굴림체" pitchFamily="49" charset="-127"/>
                        <a:cs typeface="Times New Roman" pitchFamily="18" charset="0"/>
                      </a:endParaRPr>
                    </a:p>
                  </a:txBody>
                  <a:tcPr marT="45760" marB="45760" anchor="ctr" horzOverflow="overflow">
                    <a:lnL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Ni</a:t>
                      </a:r>
                      <a:endParaRPr kumimoji="0" lang="en-US" altLang="ko-KR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굴림체" pitchFamily="49" charset="-127"/>
                        <a:cs typeface="Times New Roman" pitchFamily="18" charset="0"/>
                      </a:endParaRPr>
                    </a:p>
                  </a:txBody>
                  <a:tcPr marT="45760" marB="45760" anchor="ctr" horzOverflow="overflow">
                    <a:lnL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Zn</a:t>
                      </a:r>
                      <a:endParaRPr kumimoji="0" lang="en-US" altLang="ko-KR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굴림체" pitchFamily="49" charset="-127"/>
                        <a:cs typeface="Times New Roman" pitchFamily="18" charset="0"/>
                      </a:endParaRPr>
                    </a:p>
                  </a:txBody>
                  <a:tcPr marT="45760" marB="45760" anchor="ctr" horzOverflow="overflow">
                    <a:lnL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469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Ingots</a:t>
                      </a:r>
                      <a:endParaRPr kumimoji="0" lang="en-US" altLang="ko-KR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굴림체" pitchFamily="49" charset="-127"/>
                        <a:cs typeface="Times New Roman" pitchFamily="18" charset="0"/>
                      </a:endParaRPr>
                    </a:p>
                  </a:txBody>
                  <a:tcPr marT="45760" marB="45760" anchor="ctr" horzOverflow="overflow">
                    <a:lnL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3.9~4.3</a:t>
                      </a:r>
                      <a:endParaRPr kumimoji="0" lang="en-US" altLang="ko-KR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굴림체" pitchFamily="49" charset="-127"/>
                        <a:cs typeface="Times New Roman" pitchFamily="18" charset="0"/>
                      </a:endParaRPr>
                    </a:p>
                  </a:txBody>
                  <a:tcPr marT="45760" marB="45760" anchor="ctr" horzOverflow="overflow">
                    <a:lnL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0.03max</a:t>
                      </a:r>
                      <a:endParaRPr kumimoji="0" lang="en-US" altLang="ko-KR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굴림체" pitchFamily="49" charset="-127"/>
                        <a:cs typeface="Times New Roman" pitchFamily="18" charset="0"/>
                      </a:endParaRPr>
                    </a:p>
                  </a:txBody>
                  <a:tcPr marT="45760" marB="45760" anchor="ctr" horzOverflow="overflow">
                    <a:lnL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0.01~0.02</a:t>
                      </a:r>
                      <a:endParaRPr kumimoji="0" lang="en-US" altLang="ko-KR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굴림체" pitchFamily="49" charset="-127"/>
                        <a:cs typeface="Times New Roman" pitchFamily="18" charset="0"/>
                      </a:endParaRPr>
                    </a:p>
                  </a:txBody>
                  <a:tcPr marT="45760" marB="45760" anchor="ctr" horzOverflow="overflow">
                    <a:lnL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0.075max</a:t>
                      </a:r>
                      <a:endParaRPr kumimoji="0" lang="en-US" altLang="ko-KR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굴림체" pitchFamily="49" charset="-127"/>
                        <a:cs typeface="Times New Roman" pitchFamily="18" charset="0"/>
                      </a:endParaRPr>
                    </a:p>
                  </a:txBody>
                  <a:tcPr marT="45760" marB="45760" anchor="ctr" horzOverflow="overflow">
                    <a:lnL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0.003max</a:t>
                      </a:r>
                      <a:endParaRPr kumimoji="0" lang="en-US" altLang="ko-KR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굴림체" pitchFamily="49" charset="-127"/>
                        <a:cs typeface="Times New Roman" pitchFamily="18" charset="0"/>
                      </a:endParaRPr>
                    </a:p>
                  </a:txBody>
                  <a:tcPr marT="45760" marB="45760" anchor="ctr" horzOverflow="overflow">
                    <a:lnL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0.002max</a:t>
                      </a:r>
                      <a:endParaRPr kumimoji="0" lang="en-US" altLang="ko-KR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굴림체" pitchFamily="49" charset="-127"/>
                        <a:cs typeface="Times New Roman" pitchFamily="18" charset="0"/>
                      </a:endParaRPr>
                    </a:p>
                  </a:txBody>
                  <a:tcPr marT="45760" marB="45760" anchor="ctr" horzOverflow="overflow">
                    <a:lnL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0.001max</a:t>
                      </a:r>
                      <a:endParaRPr kumimoji="0" lang="en-US" altLang="ko-KR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굴림체" pitchFamily="49" charset="-127"/>
                        <a:cs typeface="Times New Roman" pitchFamily="18" charset="0"/>
                      </a:endParaRPr>
                    </a:p>
                  </a:txBody>
                  <a:tcPr marT="45760" marB="45760" anchor="ctr" horzOverflow="overflow">
                    <a:lnL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0.005~0.02</a:t>
                      </a:r>
                      <a:endParaRPr kumimoji="0" lang="en-US" altLang="ko-KR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굴림체" pitchFamily="49" charset="-127"/>
                        <a:cs typeface="Times New Roman" pitchFamily="18" charset="0"/>
                      </a:endParaRPr>
                    </a:p>
                  </a:txBody>
                  <a:tcPr marT="45760" marB="45760" anchor="ctr" horzOverflow="overflow">
                    <a:lnL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bal</a:t>
                      </a:r>
                      <a:endParaRPr kumimoji="0" lang="en-US" altLang="ko-KR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굴림체" pitchFamily="49" charset="-127"/>
                        <a:cs typeface="Times New Roman" pitchFamily="18" charset="0"/>
                      </a:endParaRPr>
                    </a:p>
                  </a:txBody>
                  <a:tcPr marT="45760" marB="45760" anchor="ctr" horzOverflow="overflow">
                    <a:lnL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80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DieCastings</a:t>
                      </a:r>
                      <a:endParaRPr kumimoji="0" lang="en-US" altLang="ko-KR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굴림체" pitchFamily="49" charset="-127"/>
                        <a:cs typeface="Times New Roman" pitchFamily="18" charset="0"/>
                      </a:endParaRPr>
                    </a:p>
                  </a:txBody>
                  <a:tcPr marT="45760" marB="45760" anchor="ctr" horzOverflow="overflow">
                    <a:lnL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3.5~4.3</a:t>
                      </a:r>
                      <a:endParaRPr kumimoji="0" lang="en-US" altLang="ko-KR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굴림체" pitchFamily="49" charset="-127"/>
                        <a:cs typeface="Times New Roman" pitchFamily="18" charset="0"/>
                      </a:endParaRPr>
                    </a:p>
                  </a:txBody>
                  <a:tcPr marT="45760" marB="45760" anchor="ctr" horzOverflow="overflow">
                    <a:lnL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0.25max</a:t>
                      </a:r>
                      <a:endParaRPr kumimoji="0" lang="en-US" altLang="ko-KR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굴림체" pitchFamily="49" charset="-127"/>
                        <a:cs typeface="Times New Roman" pitchFamily="18" charset="0"/>
                      </a:endParaRPr>
                    </a:p>
                  </a:txBody>
                  <a:tcPr marT="45760" marB="45760" anchor="ctr" horzOverflow="overflow">
                    <a:lnL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0.005~0.02</a:t>
                      </a:r>
                      <a:endParaRPr kumimoji="0" lang="en-US" altLang="ko-KR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굴림체" pitchFamily="49" charset="-127"/>
                        <a:cs typeface="Times New Roman" pitchFamily="18" charset="0"/>
                      </a:endParaRPr>
                    </a:p>
                  </a:txBody>
                  <a:tcPr marT="45760" marB="45760" anchor="ctr" horzOverflow="overflow">
                    <a:lnL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0.075max</a:t>
                      </a:r>
                      <a:endParaRPr kumimoji="0" lang="en-US" altLang="ko-KR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굴림체" pitchFamily="49" charset="-127"/>
                        <a:cs typeface="Times New Roman" pitchFamily="18" charset="0"/>
                      </a:endParaRPr>
                    </a:p>
                  </a:txBody>
                  <a:tcPr marT="45760" marB="45760" anchor="ctr" horzOverflow="overflow">
                    <a:lnL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0.003max</a:t>
                      </a:r>
                      <a:endParaRPr kumimoji="0" lang="en-US" altLang="ko-KR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굴림체" pitchFamily="49" charset="-127"/>
                        <a:cs typeface="Times New Roman" pitchFamily="18" charset="0"/>
                      </a:endParaRPr>
                    </a:p>
                  </a:txBody>
                  <a:tcPr marT="45760" marB="45760" anchor="ctr" horzOverflow="overflow">
                    <a:lnL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0.002max</a:t>
                      </a:r>
                      <a:endParaRPr kumimoji="0" lang="en-US" altLang="ko-KR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굴림체" pitchFamily="49" charset="-127"/>
                        <a:cs typeface="Times New Roman" pitchFamily="18" charset="0"/>
                      </a:endParaRPr>
                    </a:p>
                  </a:txBody>
                  <a:tcPr marT="45760" marB="45760" anchor="ctr" horzOverflow="overflow">
                    <a:lnL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0.001max</a:t>
                      </a:r>
                      <a:endParaRPr kumimoji="0" lang="en-US" altLang="ko-KR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굴림체" pitchFamily="49" charset="-127"/>
                        <a:cs typeface="Times New Roman" pitchFamily="18" charset="0"/>
                      </a:endParaRPr>
                    </a:p>
                  </a:txBody>
                  <a:tcPr marT="45760" marB="45760" anchor="ctr" horzOverflow="overflow">
                    <a:lnL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0.005~0.02</a:t>
                      </a:r>
                      <a:endParaRPr kumimoji="0" lang="en-US" altLang="ko-KR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굴림체" pitchFamily="49" charset="-127"/>
                        <a:cs typeface="Times New Roman" pitchFamily="18" charset="0"/>
                      </a:endParaRPr>
                    </a:p>
                  </a:txBody>
                  <a:tcPr marT="45760" marB="45760" anchor="ctr" horzOverflow="overflow">
                    <a:lnL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bal</a:t>
                      </a:r>
                      <a:endParaRPr kumimoji="0" lang="en-US" altLang="ko-KR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굴림체" pitchFamily="49" charset="-127"/>
                        <a:cs typeface="Times New Roman" pitchFamily="18" charset="0"/>
                      </a:endParaRPr>
                    </a:p>
                  </a:txBody>
                  <a:tcPr marT="45760" marB="45760" anchor="ctr" horzOverflow="overflow">
                    <a:lnL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105" name="Rectangle 617"/>
          <p:cNvSpPr>
            <a:spLocks noChangeArrowheads="1"/>
          </p:cNvSpPr>
          <p:nvPr/>
        </p:nvSpPr>
        <p:spPr bwMode="auto">
          <a:xfrm>
            <a:off x="0" y="7024688"/>
            <a:ext cx="22860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101600"/>
            <a:r>
              <a:rPr lang="en-US" altLang="ko-KR" sz="1200" b="1">
                <a:solidFill>
                  <a:srgbClr val="FF0000"/>
                </a:solidFill>
                <a:latin typeface="Rockwell" pitchFamily="18" charset="0"/>
                <a:ea typeface="굴림체" pitchFamily="49" charset="-127"/>
                <a:cs typeface="Times New Roman" pitchFamily="18" charset="0"/>
              </a:rPr>
              <a:t>5. Other name</a:t>
            </a:r>
            <a:r>
              <a:rPr lang="en-US" altLang="ko-KR" sz="1200">
                <a:ea typeface="굴림체" pitchFamily="49" charset="-127"/>
                <a:cs typeface="Times New Roman" pitchFamily="18" charset="0"/>
              </a:rPr>
              <a:t> </a:t>
            </a:r>
            <a:endParaRPr lang="ko-KR" altLang="en-US" sz="1200">
              <a:ea typeface="굴림체" pitchFamily="49" charset="-127"/>
              <a:cs typeface="Times New Roman" pitchFamily="18" charset="0"/>
            </a:endParaRPr>
          </a:p>
        </p:txBody>
      </p:sp>
      <p:graphicFrame>
        <p:nvGraphicFramePr>
          <p:cNvPr id="32801" name="Group 1057"/>
          <p:cNvGraphicFramePr>
            <a:graphicFrameLocks noGrp="1"/>
          </p:cNvGraphicFramePr>
          <p:nvPr/>
        </p:nvGraphicFramePr>
        <p:xfrm>
          <a:off x="228600" y="7272338"/>
          <a:ext cx="6858000" cy="884236"/>
        </p:xfrm>
        <a:graphic>
          <a:graphicData uri="http://schemas.openxmlformats.org/drawingml/2006/table">
            <a:tbl>
              <a:tblPr/>
              <a:tblGrid>
                <a:gridCol w="8016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557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223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445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9638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From</a:t>
                      </a:r>
                      <a:endParaRPr kumimoji="0" lang="en-US" altLang="ko-KR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굴림체" pitchFamily="49" charset="-127"/>
                        <a:cs typeface="Times New Roman" pitchFamily="18" charset="0"/>
                      </a:endParaRPr>
                    </a:p>
                  </a:txBody>
                  <a:tcPr marT="45736" marB="45736" anchor="ctr" horzOverflow="overflow">
                    <a:lnL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ISO</a:t>
                      </a:r>
                      <a:endParaRPr kumimoji="0" lang="en-US" altLang="ko-KR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굴림체" pitchFamily="49" charset="-127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Traditional name</a:t>
                      </a:r>
                      <a:endParaRPr kumimoji="0" lang="en-US" altLang="ko-KR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굴림" pitchFamily="50" charset="-127"/>
                      </a:endParaRPr>
                    </a:p>
                  </a:txBody>
                  <a:tcPr marT="45736" marB="45736" anchor="ctr" horzOverflow="overflow">
                    <a:lnL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ASTM</a:t>
                      </a:r>
                      <a:endParaRPr kumimoji="0" lang="en-US" altLang="ko-KR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굴림체" pitchFamily="49" charset="-127"/>
                        <a:cs typeface="Times New Roman" pitchFamily="18" charset="0"/>
                      </a:endParaRPr>
                    </a:p>
                  </a:txBody>
                  <a:tcPr marT="45736" marB="45736" anchor="ctr" horzOverflow="overflow">
                    <a:lnL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KS / JIS</a:t>
                      </a:r>
                      <a:endParaRPr kumimoji="0" lang="en-US" altLang="ko-KR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굴림체" pitchFamily="49" charset="-127"/>
                        <a:cs typeface="Times New Roman" pitchFamily="18" charset="0"/>
                      </a:endParaRPr>
                    </a:p>
                  </a:txBody>
                  <a:tcPr marT="45736" marB="45736" anchor="ctr" horzOverflow="overflow">
                    <a:lnL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China</a:t>
                      </a:r>
                      <a:endParaRPr kumimoji="0" lang="en-US" altLang="ko-KR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굴림체" pitchFamily="49" charset="-127"/>
                        <a:cs typeface="Times New Roman" pitchFamily="18" charset="0"/>
                      </a:endParaRPr>
                    </a:p>
                  </a:txBody>
                  <a:tcPr marT="45736" marB="45736" anchor="ctr" horzOverflow="overflow">
                    <a:lnL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UK</a:t>
                      </a:r>
                      <a:r>
                        <a:rPr kumimoji="0" lang="en-US" altLang="ko-KR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굴림체" pitchFamily="49" charset="-127"/>
                          <a:cs typeface="Times New Roman" pitchFamily="18" charset="0"/>
                        </a:rPr>
                        <a:t> </a:t>
                      </a:r>
                      <a:r>
                        <a:rPr kumimoji="0" lang="en-US" altLang="ko-KR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BS</a:t>
                      </a:r>
                      <a:endParaRPr kumimoji="0" lang="en-US" altLang="ko-KR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굴림" pitchFamily="50" charset="-127"/>
                      </a:endParaRPr>
                    </a:p>
                  </a:txBody>
                  <a:tcPr marT="45736" marB="45736" anchor="ctr" horzOverflow="overflow">
                    <a:lnL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Germany</a:t>
                      </a:r>
                      <a:endParaRPr kumimoji="0" lang="en-US" altLang="ko-KR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굴림체" pitchFamily="49" charset="-127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DIN</a:t>
                      </a:r>
                      <a:endParaRPr kumimoji="0" lang="en-US" altLang="ko-KR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굴림" pitchFamily="50" charset="-127"/>
                      </a:endParaRPr>
                    </a:p>
                  </a:txBody>
                  <a:tcPr marT="45736" marB="45736" anchor="ctr" horzOverflow="overflow">
                    <a:lnL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France</a:t>
                      </a:r>
                      <a:endParaRPr kumimoji="0" lang="en-US" altLang="ko-KR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굴림체" pitchFamily="49" charset="-127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NFA</a:t>
                      </a:r>
                      <a:endParaRPr kumimoji="0" lang="en-US" altLang="ko-KR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굴림" pitchFamily="50" charset="-127"/>
                      </a:endParaRPr>
                    </a:p>
                  </a:txBody>
                  <a:tcPr marT="45736" marB="45736" anchor="ctr" horzOverflow="overflow">
                    <a:lnL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European</a:t>
                      </a:r>
                      <a:endParaRPr kumimoji="0" lang="en-US" altLang="ko-KR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굴림체" pitchFamily="49" charset="-127"/>
                        <a:cs typeface="Times New Roman" pitchFamily="18" charset="0"/>
                      </a:endParaRPr>
                    </a:p>
                  </a:txBody>
                  <a:tcPr marT="45736" marB="45736" anchor="ctr" horzOverflow="overflow">
                    <a:lnL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392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Ingot</a:t>
                      </a:r>
                      <a:endParaRPr kumimoji="0" lang="en-US" altLang="ko-KR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굴림체" pitchFamily="49" charset="-127"/>
                        <a:cs typeface="Times New Roman" pitchFamily="18" charset="0"/>
                      </a:endParaRPr>
                    </a:p>
                  </a:txBody>
                  <a:tcPr marT="45736" marB="45736" anchor="ctr" horzOverflow="overflow">
                    <a:lnL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 </a:t>
                      </a:r>
                      <a:r>
                        <a:rPr kumimoji="0" lang="en-US" altLang="ko-KR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ZnAl4Ni   / ZAMAK7</a:t>
                      </a:r>
                      <a:endParaRPr kumimoji="0" lang="en-US" altLang="ko-KR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굴림체" pitchFamily="49" charset="-127"/>
                        <a:cs typeface="Times New Roman" pitchFamily="18" charset="0"/>
                      </a:endParaRPr>
                    </a:p>
                  </a:txBody>
                  <a:tcPr marT="45736" marB="45736" anchor="ctr" horzOverflow="overflow">
                    <a:lnL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AG40B</a:t>
                      </a:r>
                      <a:endParaRPr kumimoji="0" lang="en-US" altLang="ko-KR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굴림체" pitchFamily="49" charset="-127"/>
                        <a:cs typeface="Times New Roman" pitchFamily="18" charset="0"/>
                      </a:endParaRPr>
                    </a:p>
                  </a:txBody>
                  <a:tcPr marT="45736" marB="45736" anchor="ctr" horzOverflow="overflow">
                    <a:lnL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-</a:t>
                      </a:r>
                      <a:endParaRPr kumimoji="0" lang="en-US" altLang="ko-KR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굴림체" pitchFamily="49" charset="-127"/>
                        <a:cs typeface="Times New Roman" pitchFamily="18" charset="0"/>
                      </a:endParaRPr>
                    </a:p>
                  </a:txBody>
                  <a:tcPr marT="45736" marB="45736" anchor="ctr" horzOverflow="overflow">
                    <a:lnL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ZXO2</a:t>
                      </a:r>
                      <a:endParaRPr kumimoji="0" lang="en-US" altLang="ko-KR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굴림체" pitchFamily="49" charset="-127"/>
                        <a:cs typeface="Times New Roman" pitchFamily="18" charset="0"/>
                      </a:endParaRPr>
                    </a:p>
                  </a:txBody>
                  <a:tcPr marT="45736" marB="45736" anchor="ctr" horzOverflow="overflow">
                    <a:lnL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-</a:t>
                      </a:r>
                      <a:endParaRPr kumimoji="0" lang="en-US" altLang="ko-KR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굴림체" pitchFamily="49" charset="-127"/>
                        <a:cs typeface="Times New Roman" pitchFamily="18" charset="0"/>
                      </a:endParaRPr>
                    </a:p>
                  </a:txBody>
                  <a:tcPr marT="45736" marB="45736" anchor="ctr" horzOverflow="overflow">
                    <a:lnL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-</a:t>
                      </a:r>
                      <a:endParaRPr kumimoji="0" lang="en-US" altLang="ko-KR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굴림체" pitchFamily="49" charset="-127"/>
                        <a:cs typeface="Times New Roman" pitchFamily="18" charset="0"/>
                      </a:endParaRPr>
                    </a:p>
                  </a:txBody>
                  <a:tcPr marT="45736" marB="45736" anchor="ctr" horzOverflow="overflow">
                    <a:lnL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-</a:t>
                      </a:r>
                      <a:endParaRPr kumimoji="0" lang="en-US" altLang="ko-KR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굴림체" pitchFamily="49" charset="-127"/>
                        <a:cs typeface="Times New Roman" pitchFamily="18" charset="0"/>
                      </a:endParaRPr>
                    </a:p>
                  </a:txBody>
                  <a:tcPr marT="45736" marB="45736" anchor="ctr" horzOverflow="overflow">
                    <a:lnL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-</a:t>
                      </a:r>
                      <a:endParaRPr kumimoji="0" lang="en-US" altLang="ko-KR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굴림체" pitchFamily="49" charset="-127"/>
                        <a:cs typeface="Times New Roman" pitchFamily="18" charset="0"/>
                      </a:endParaRPr>
                    </a:p>
                  </a:txBody>
                  <a:tcPr marT="45736" marB="45736" anchor="ctr" horzOverflow="overflow">
                    <a:lnL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392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cast</a:t>
                      </a:r>
                      <a:endParaRPr kumimoji="0" lang="en-US" altLang="ko-KR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굴림체" pitchFamily="49" charset="-127"/>
                        <a:cs typeface="Times New Roman" pitchFamily="18" charset="0"/>
                      </a:endParaRPr>
                    </a:p>
                  </a:txBody>
                  <a:tcPr marT="45736" marB="45736" anchor="ctr" horzOverflow="overflow">
                    <a:lnL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-</a:t>
                      </a:r>
                      <a:endParaRPr kumimoji="0" lang="en-US" altLang="ko-KR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굴림체" pitchFamily="49" charset="-127"/>
                        <a:cs typeface="Times New Roman" pitchFamily="18" charset="0"/>
                      </a:endParaRPr>
                    </a:p>
                  </a:txBody>
                  <a:tcPr marT="45736" marB="45736" anchor="ctr" horzOverflow="overflow">
                    <a:lnL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6788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굴림" pitchFamily="50" charset="-127"/>
                      </a:endParaRPr>
                    </a:p>
                  </a:txBody>
                  <a:tcPr marT="45736" marB="45736" anchor="ctr" horzOverflow="overflow">
                    <a:lnL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-</a:t>
                      </a:r>
                      <a:endParaRPr kumimoji="0" lang="en-US" altLang="ko-KR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굴림체" pitchFamily="49" charset="-127"/>
                        <a:cs typeface="Times New Roman" pitchFamily="18" charset="0"/>
                      </a:endParaRPr>
                    </a:p>
                  </a:txBody>
                  <a:tcPr marT="45736" marB="45736" anchor="ctr" horzOverflow="overflow">
                    <a:lnL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22495" name="Group 991"/>
          <p:cNvGraphicFramePr>
            <a:graphicFrameLocks noGrp="1"/>
          </p:cNvGraphicFramePr>
          <p:nvPr/>
        </p:nvGraphicFramePr>
        <p:xfrm>
          <a:off x="228600" y="2895600"/>
          <a:ext cx="6858000" cy="2057400"/>
        </p:xfrm>
        <a:graphic>
          <a:graphicData uri="http://schemas.openxmlformats.org/drawingml/2006/table">
            <a:tbl>
              <a:tblPr/>
              <a:tblGrid>
                <a:gridCol w="55324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255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71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Tensile strength ( </a:t>
                      </a:r>
                      <a:r>
                        <a:rPr kumimoji="0" lang="ko-KR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引張强度 </a:t>
                      </a:r>
                      <a:r>
                        <a:rPr kumimoji="0" lang="en-US" altLang="ko-KR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) : Mpa</a:t>
                      </a:r>
                      <a:endParaRPr kumimoji="0" lang="en-US" altLang="ko-KR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굴림체" pitchFamily="49" charset="-127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283</a:t>
                      </a:r>
                      <a:endParaRPr kumimoji="0" lang="en-US" altLang="ko-KR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굴림체" pitchFamily="49" charset="-127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Yield Strengh ( </a:t>
                      </a:r>
                      <a:r>
                        <a:rPr kumimoji="0" lang="ko-KR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降伏强度 </a:t>
                      </a:r>
                      <a:r>
                        <a:rPr kumimoji="0" lang="en-US" altLang="ko-KR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) 0.2% Offset : Mpa</a:t>
                      </a:r>
                      <a:endParaRPr kumimoji="0" lang="en-US" altLang="ko-KR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굴림체" pitchFamily="49" charset="-127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221</a:t>
                      </a:r>
                      <a:endParaRPr kumimoji="0" lang="en-US" altLang="ko-KR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굴림체" pitchFamily="49" charset="-127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Elongation ( </a:t>
                      </a:r>
                      <a:r>
                        <a:rPr kumimoji="0" lang="ko-KR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伸率 </a:t>
                      </a:r>
                      <a:r>
                        <a:rPr kumimoji="0" lang="en-US" altLang="ko-KR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) : % in 2"</a:t>
                      </a:r>
                      <a:endParaRPr kumimoji="0" lang="en-US" altLang="ko-KR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굴림체" pitchFamily="49" charset="-127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13</a:t>
                      </a:r>
                      <a:endParaRPr kumimoji="0" lang="en-US" altLang="ko-KR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굴림체" pitchFamily="49" charset="-127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Shear Strength ( </a:t>
                      </a:r>
                      <a:r>
                        <a:rPr kumimoji="0" lang="ko-KR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剪斷强度 </a:t>
                      </a:r>
                      <a:r>
                        <a:rPr kumimoji="0" lang="en-US" altLang="ko-KR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) : Mpa</a:t>
                      </a:r>
                      <a:endParaRPr kumimoji="0" lang="en-US" altLang="ko-KR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굴림체" pitchFamily="49" charset="-127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214</a:t>
                      </a:r>
                      <a:endParaRPr kumimoji="0" lang="en-US" altLang="ko-KR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굴림체" pitchFamily="49" charset="-127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Hardness ( </a:t>
                      </a:r>
                      <a:r>
                        <a:rPr kumimoji="0" lang="ko-KR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硬度 </a:t>
                      </a:r>
                      <a:r>
                        <a:rPr kumimoji="0" lang="en-US" altLang="ko-KR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) : Brinell</a:t>
                      </a:r>
                      <a:r>
                        <a:rPr kumimoji="0" lang="ko-KR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　</a:t>
                      </a:r>
                      <a:endParaRPr kumimoji="0" lang="ko-KR" alt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굴림체" pitchFamily="49" charset="-127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80</a:t>
                      </a:r>
                      <a:endParaRPr kumimoji="0" lang="en-US" altLang="ko-KR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굴림체" pitchFamily="49" charset="-127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Impact Strength ( </a:t>
                      </a:r>
                      <a:r>
                        <a:rPr kumimoji="0" lang="ko-KR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衝擊强度 </a:t>
                      </a:r>
                      <a:r>
                        <a:rPr kumimoji="0" lang="en-US" altLang="ko-KR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) : J</a:t>
                      </a:r>
                      <a:endParaRPr kumimoji="0" lang="en-US" altLang="ko-KR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굴림체" pitchFamily="49" charset="-127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58</a:t>
                      </a:r>
                      <a:endParaRPr kumimoji="0" lang="en-US" altLang="ko-KR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굴림체" pitchFamily="49" charset="-127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Fatigue Strength Rotary</a:t>
                      </a:r>
                      <a:r>
                        <a:rPr kumimoji="0" lang="en-US" altLang="ko-KR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굴림체" pitchFamily="49" charset="-127"/>
                          <a:cs typeface="Times New Roman" pitchFamily="18" charset="0"/>
                        </a:rPr>
                        <a:t> </a:t>
                      </a:r>
                      <a:r>
                        <a:rPr kumimoji="0" lang="en-US" altLang="ko-KR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Bend-5x10</a:t>
                      </a:r>
                      <a:r>
                        <a:rPr kumimoji="0" lang="en-US" altLang="ko-KR" sz="10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8</a:t>
                      </a:r>
                      <a:r>
                        <a:rPr kumimoji="0" lang="en-US" altLang="ko-KR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 cycles ( </a:t>
                      </a:r>
                      <a:r>
                        <a:rPr kumimoji="0" lang="ko-KR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疲勞强度 </a:t>
                      </a:r>
                      <a:r>
                        <a:rPr kumimoji="0" lang="en-US" altLang="ko-KR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) : Mpa</a:t>
                      </a:r>
                      <a:endParaRPr kumimoji="0" lang="en-US" altLang="ko-KR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굴림" pitchFamily="50" charset="-127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47</a:t>
                      </a:r>
                      <a:endParaRPr kumimoji="0" lang="en-US" altLang="ko-KR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굴림체" pitchFamily="49" charset="-127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Compressive Yield Strength</a:t>
                      </a:r>
                      <a:r>
                        <a:rPr kumimoji="0" lang="en-US" altLang="ko-KR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굴림체" pitchFamily="49" charset="-127"/>
                          <a:cs typeface="Times New Roman" pitchFamily="18" charset="0"/>
                        </a:rPr>
                        <a:t>  </a:t>
                      </a:r>
                      <a:r>
                        <a:rPr kumimoji="0" lang="en-US" altLang="ko-KR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0.1%</a:t>
                      </a:r>
                      <a:r>
                        <a:rPr kumimoji="0" lang="ko-KR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　</a:t>
                      </a:r>
                      <a:r>
                        <a:rPr kumimoji="0" lang="en-US" altLang="ko-KR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offset ( </a:t>
                      </a:r>
                      <a:r>
                        <a:rPr kumimoji="0" lang="ko-KR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壓軸降伏强度 </a:t>
                      </a:r>
                      <a:r>
                        <a:rPr kumimoji="0" lang="en-US" altLang="ko-KR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) : Mpa</a:t>
                      </a:r>
                      <a:endParaRPr kumimoji="0" lang="en-US" altLang="ko-KR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굴림" pitchFamily="50" charset="-127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414</a:t>
                      </a:r>
                      <a:endParaRPr kumimoji="0" lang="en-US" altLang="ko-KR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굴림체" pitchFamily="49" charset="-127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22496" name="Group 992"/>
          <p:cNvGraphicFramePr>
            <a:graphicFrameLocks noGrp="1"/>
          </p:cNvGraphicFramePr>
          <p:nvPr/>
        </p:nvGraphicFramePr>
        <p:xfrm>
          <a:off x="228600" y="5338763"/>
          <a:ext cx="6858000" cy="1219200"/>
        </p:xfrm>
        <a:graphic>
          <a:graphicData uri="http://schemas.openxmlformats.org/drawingml/2006/table">
            <a:tbl>
              <a:tblPr/>
              <a:tblGrid>
                <a:gridCol w="55324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255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13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Density:g/㎝</a:t>
                      </a:r>
                      <a:r>
                        <a:rPr kumimoji="0" lang="en-US" altLang="ko-KR" sz="10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3 </a:t>
                      </a:r>
                      <a:r>
                        <a:rPr kumimoji="0" lang="en-US" altLang="ko-KR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( </a:t>
                      </a:r>
                      <a:r>
                        <a:rPr kumimoji="0" lang="ko-KR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比重 </a:t>
                      </a:r>
                      <a:r>
                        <a:rPr kumimoji="0" lang="en-US" altLang="ko-KR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)</a:t>
                      </a:r>
                      <a:endParaRPr kumimoji="0" lang="en-US" altLang="ko-KR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굴림체" pitchFamily="49" charset="-127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6.6</a:t>
                      </a:r>
                      <a:endParaRPr kumimoji="0" lang="en-US" altLang="ko-KR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굴림체" pitchFamily="49" charset="-127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71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Melting Range:℃ ( </a:t>
                      </a:r>
                      <a:r>
                        <a:rPr kumimoji="0" lang="ko-KR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鎔融範圍 </a:t>
                      </a:r>
                      <a:r>
                        <a:rPr kumimoji="0" lang="en-US" altLang="ko-KR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)</a:t>
                      </a:r>
                      <a:endParaRPr kumimoji="0" lang="en-US" altLang="ko-KR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굴림체" pitchFamily="49" charset="-127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381~387</a:t>
                      </a:r>
                      <a:endParaRPr kumimoji="0" lang="en-US" altLang="ko-KR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굴림체" pitchFamily="49" charset="-127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13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Electrical Conductivity: % IACS ( </a:t>
                      </a:r>
                      <a:r>
                        <a:rPr kumimoji="0" lang="ko-KR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電氣傳導率 </a:t>
                      </a:r>
                      <a:r>
                        <a:rPr kumimoji="0" lang="en-US" altLang="ko-KR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)</a:t>
                      </a:r>
                      <a:endParaRPr kumimoji="0" lang="en-US" altLang="ko-KR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굴림체" pitchFamily="49" charset="-127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27</a:t>
                      </a:r>
                      <a:endParaRPr kumimoji="0" lang="en-US" altLang="ko-KR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굴림체" pitchFamily="49" charset="-127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971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Thermal Conductivity: W/m/hr/℃ ( </a:t>
                      </a:r>
                      <a:r>
                        <a:rPr kumimoji="0" lang="ko-KR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熱傳導率 </a:t>
                      </a:r>
                      <a:r>
                        <a:rPr kumimoji="0" lang="en-US" altLang="ko-KR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)</a:t>
                      </a:r>
                      <a:endParaRPr kumimoji="0" lang="en-US" altLang="ko-KR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굴림체" pitchFamily="49" charset="-127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113</a:t>
                      </a:r>
                      <a:endParaRPr kumimoji="0" lang="en-US" altLang="ko-KR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굴림체" pitchFamily="49" charset="-127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13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Coefficient of Thermal Expansion:100~200℃</a:t>
                      </a:r>
                      <a:r>
                        <a:rPr kumimoji="0" lang="ko-KR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　 　 ㎛</a:t>
                      </a:r>
                      <a:r>
                        <a:rPr kumimoji="0" lang="en-US" altLang="ko-KR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/mm/℃   ( </a:t>
                      </a:r>
                      <a:r>
                        <a:rPr kumimoji="0" lang="ko-KR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熱膨脹　係數 </a:t>
                      </a:r>
                      <a:r>
                        <a:rPr kumimoji="0" lang="en-US" altLang="ko-KR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)</a:t>
                      </a:r>
                      <a:endParaRPr kumimoji="0" lang="en-US" altLang="ko-KR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굴림체" pitchFamily="49" charset="-127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27.4</a:t>
                      </a:r>
                      <a:endParaRPr kumimoji="0" lang="en-US" altLang="ko-KR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굴림체" pitchFamily="49" charset="-127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2194" name="Picture 15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05425" y="0"/>
            <a:ext cx="2009775" cy="150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Office\Templates\Blank Presentation.pot</Template>
  <TotalTime>619</TotalTime>
  <Words>315</Words>
  <Application>Microsoft Office PowerPoint</Application>
  <PresentationFormat>사용자 지정</PresentationFormat>
  <Paragraphs>98</Paragraphs>
  <Slides>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7" baseType="lpstr">
      <vt:lpstr>굴림</vt:lpstr>
      <vt:lpstr>굴림체</vt:lpstr>
      <vt:lpstr>맑은 고딕</vt:lpstr>
      <vt:lpstr>Rockwell</vt:lpstr>
      <vt:lpstr>Times New Roman</vt:lpstr>
      <vt:lpstr>Blank Presentation</vt:lpstr>
      <vt:lpstr>PowerPoint 프레젠테이션</vt:lpstr>
    </vt:vector>
  </TitlesOfParts>
  <Company>The Magni Group, Inc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creator>Tracy Thomas</dc:creator>
  <cp:lastModifiedBy>son taehyeon</cp:lastModifiedBy>
  <cp:revision>60</cp:revision>
  <cp:lastPrinted>2001-10-23T13:43:48Z</cp:lastPrinted>
  <dcterms:created xsi:type="dcterms:W3CDTF">2001-03-21T15:56:18Z</dcterms:created>
  <dcterms:modified xsi:type="dcterms:W3CDTF">2018-10-11T00:28:38Z</dcterms:modified>
</cp:coreProperties>
</file>