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7315200" cy="9601200"/>
  <p:notesSz cx="6934200" cy="9232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FFFF99"/>
    <a:srgbClr val="5F5F5F"/>
    <a:srgbClr val="006600"/>
    <a:srgbClr val="0066FF"/>
    <a:srgbClr val="FFFF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86464" autoAdjust="0"/>
  </p:normalViewPr>
  <p:slideViewPr>
    <p:cSldViewPr>
      <p:cViewPr>
        <p:scale>
          <a:sx n="100" d="100"/>
          <a:sy n="100" d="100"/>
        </p:scale>
        <p:origin x="-780" y="-42"/>
      </p:cViewPr>
      <p:guideLst>
        <p:guide orient="horz" pos="3024"/>
        <p:guide pos="2304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8875"/>
            <a:ext cx="300513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8875"/>
            <a:ext cx="30051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C6A6BF83-B94C-4267-81B4-9DE36461D21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147888" y="692150"/>
            <a:ext cx="2638425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86263"/>
            <a:ext cx="55467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 smtClean="0"/>
              <a:t>Click to edit Master text styles</a:t>
            </a:r>
          </a:p>
          <a:p>
            <a:pPr lvl="1"/>
            <a:r>
              <a:rPr lang="en-US" altLang="ko-KR" noProof="0" smtClean="0"/>
              <a:t>Second level</a:t>
            </a:r>
          </a:p>
          <a:p>
            <a:pPr lvl="2"/>
            <a:r>
              <a:rPr lang="en-US" altLang="ko-KR" noProof="0" smtClean="0"/>
              <a:t>Third level</a:t>
            </a:r>
          </a:p>
          <a:p>
            <a:pPr lvl="3"/>
            <a:r>
              <a:rPr lang="en-US" altLang="ko-KR" noProof="0" smtClean="0"/>
              <a:t>Fourth level</a:t>
            </a:r>
          </a:p>
          <a:p>
            <a:pPr lvl="4"/>
            <a:r>
              <a:rPr lang="en-US" altLang="ko-KR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pPr>
              <a:defRPr/>
            </a:pPr>
            <a:fld id="{533C92AA-0E84-41EE-88E1-3A6C7DA0700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D1E822-737B-40FD-8819-006E1AE1C4E3}" type="slidenum">
              <a:rPr lang="ko-KR" altLang="en-US" smtClean="0"/>
              <a:pPr/>
              <a:t>1</a:t>
            </a:fld>
            <a:endParaRPr lang="en-US" altLang="ko-KR" smtClean="0"/>
          </a:p>
        </p:txBody>
      </p:sp>
      <p:sp>
        <p:nvSpPr>
          <p:cNvPr id="40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ko-KR" smtClean="0"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9275" y="2982913"/>
            <a:ext cx="6216650" cy="20574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96963" y="5440363"/>
            <a:ext cx="5121275" cy="24542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FBD2E-8134-4E0F-A601-31B42199671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32471-CF21-44AB-A9C1-C15C5858D13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7850" y="6169025"/>
            <a:ext cx="6218238" cy="1908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77850" y="4068763"/>
            <a:ext cx="6218238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18945-6D2C-43B4-9E61-8F28FCC4068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47688" y="2773363"/>
            <a:ext cx="3033712" cy="5761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33800" y="2773363"/>
            <a:ext cx="3033713" cy="5761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A87E4-219E-42DC-A1EA-11B8136A901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65125" y="2149475"/>
            <a:ext cx="3232150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5125" y="3044825"/>
            <a:ext cx="3232150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716338" y="2149475"/>
            <a:ext cx="3233737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716338" y="3044825"/>
            <a:ext cx="3233737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94435-4241-4A6E-BE50-9813A4CCF7A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99470-68CC-42FA-B093-6EF8C60C3E4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2CD9A-41A7-4129-8772-F8E44D19B22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5125" y="382588"/>
            <a:ext cx="2406650" cy="162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60675" y="382588"/>
            <a:ext cx="408940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65125" y="2009775"/>
            <a:ext cx="2406650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C934C-3E59-4198-B4B7-E2F0ECB7C9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3513" y="6721475"/>
            <a:ext cx="4389437" cy="7921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33513" y="857250"/>
            <a:ext cx="4389437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33513" y="7513638"/>
            <a:ext cx="4389437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533F0-01E7-4789-93FE-5BA2EC45C7B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83F52-1AA2-48BA-B028-75BA38C8C9A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213350" y="852488"/>
            <a:ext cx="1554163" cy="76819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47688" y="852488"/>
            <a:ext cx="4513262" cy="76819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425EF-C967-4AFC-AEEB-DE164F1F38E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7688" y="852488"/>
            <a:ext cx="6219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5" tIns="48328" rIns="96655" bIns="483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7688" y="2773363"/>
            <a:ext cx="6219825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7688" y="8748713"/>
            <a:ext cx="152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0313" y="8748713"/>
            <a:ext cx="23145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3513" y="8748713"/>
            <a:ext cx="152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5" tIns="48328" rIns="96655" bIns="48328" numCol="1" anchor="t" anchorCtr="0" compatLnSpc="1">
            <a:prstTxWarp prst="textNoShape">
              <a:avLst/>
            </a:prstTxWarp>
          </a:bodyPr>
          <a:lstStyle>
            <a:lvl1pPr algn="r">
              <a:defRPr sz="1500">
                <a:ea typeface="굴림" pitchFamily="50" charset="-127"/>
              </a:defRPr>
            </a:lvl1pPr>
          </a:lstStyle>
          <a:p>
            <a:pPr>
              <a:defRPr/>
            </a:pPr>
            <a:fld id="{51391AC7-2E5E-4E57-944E-6DD4AFC0C94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5pPr>
      <a:lvl6pPr marL="4572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6pPr>
      <a:lvl7pPr marL="9144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7pPr>
      <a:lvl8pPr marL="13716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8pPr>
      <a:lvl9pPr marL="1828800" algn="ctr" defTabSz="9667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Times New Roman" pitchFamily="18" charset="0"/>
        </a:defRPr>
      </a:lvl9pPr>
    </p:titleStyle>
    <p:bodyStyle>
      <a:lvl1pPr marL="363538" indent="-363538" algn="l" defTabSz="966788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300038" algn="l" defTabSz="966788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208088" indent="-241300" algn="l" defTabSz="966788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690688" indent="-239713" algn="l" defTabSz="9667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748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320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892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464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03675" indent="-241300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81000" y="838200"/>
            <a:ext cx="69342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>
                <a:solidFill>
                  <a:srgbClr val="006600"/>
                </a:solidFill>
                <a:latin typeface="Rockwell" pitchFamily="18" charset="0"/>
                <a:ea typeface="굴림" pitchFamily="50" charset="-127"/>
              </a:rPr>
              <a:t>ZAMAK3 / ZDC2</a:t>
            </a:r>
          </a:p>
          <a:p>
            <a:r>
              <a:rPr lang="en-US" altLang="ko-KR" sz="800" b="1">
                <a:solidFill>
                  <a:srgbClr val="000000"/>
                </a:solidFill>
                <a:ea typeface="굴림" pitchFamily="50" charset="-127"/>
              </a:rPr>
              <a:t>___________________________________________________________________________________________________________________________________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" y="1630363"/>
            <a:ext cx="23399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1. Chemical Composition(%)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2773363"/>
            <a:ext cx="2166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2. Mechanical properties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51355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ko-KR" altLang="en-US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３</a:t>
            </a:r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. Physical Properties</a:t>
            </a:r>
            <a:endParaRPr lang="en-US" altLang="ko-KR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65833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4. Uses</a:t>
            </a:r>
            <a:endParaRPr lang="ko-KR" altLang="en-US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82597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</a:rPr>
              <a:t>6. Dimension packing</a:t>
            </a:r>
            <a:endParaRPr lang="ko-KR" altLang="en-US" sz="1200">
              <a:solidFill>
                <a:srgbClr val="FF0000"/>
              </a:solidFill>
              <a:latin typeface="Rockwell" pitchFamily="18" charset="0"/>
              <a:ea typeface="굴림체" pitchFamily="49" charset="-127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381000" y="6765925"/>
            <a:ext cx="685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Automotive Parts, Toys, Office Equipment, House-hold Utensil, Building hard-ware, Electric home appliances, V.T.R-Drumbase, CP Connector, Construction ornaments, Padlocks, etc</a:t>
            </a:r>
          </a:p>
        </p:txBody>
      </p:sp>
      <p:grpSp>
        <p:nvGrpSpPr>
          <p:cNvPr id="2057" name="Group 9"/>
          <p:cNvGrpSpPr>
            <a:grpSpLocks/>
          </p:cNvGrpSpPr>
          <p:nvPr/>
        </p:nvGrpSpPr>
        <p:grpSpPr bwMode="auto">
          <a:xfrm>
            <a:off x="0" y="9525"/>
            <a:ext cx="4876800" cy="628650"/>
            <a:chOff x="0" y="6"/>
            <a:chExt cx="3072" cy="396"/>
          </a:xfrm>
        </p:grpSpPr>
        <p:pic>
          <p:nvPicPr>
            <p:cNvPr id="2190" name="Picture 10" descr="EMB0000054c0001"/>
            <p:cNvPicPr>
              <a:picLocks noChangeAspect="1" noChangeArrowheads="1"/>
            </p:cNvPicPr>
            <p:nvPr/>
          </p:nvPicPr>
          <p:blipFill>
            <a:blip r:embed="rId3" cstate="print"/>
            <a:srcRect l="13036" t="65883" r="63571" b="15686"/>
            <a:stretch>
              <a:fillRect/>
            </a:stretch>
          </p:blipFill>
          <p:spPr bwMode="auto">
            <a:xfrm>
              <a:off x="0" y="6"/>
              <a:ext cx="552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1" name="Rectangle 11"/>
            <p:cNvSpPr>
              <a:spLocks noChangeArrowheads="1"/>
            </p:cNvSpPr>
            <p:nvPr/>
          </p:nvSpPr>
          <p:spPr bwMode="auto">
            <a:xfrm>
              <a:off x="474" y="72"/>
              <a:ext cx="259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latinLnBrk="1" hangingPunct="1"/>
              <a:r>
                <a:rPr kumimoji="1" lang="ko-KR" altLang="en-US" b="1">
                  <a:solidFill>
                    <a:srgbClr val="006600"/>
                  </a:solidFill>
                  <a:latin typeface="굴림" pitchFamily="50" charset="-127"/>
                  <a:ea typeface="굴림" pitchFamily="50" charset="-127"/>
                </a:rPr>
                <a:t> </a:t>
              </a:r>
              <a:r>
                <a:rPr kumimoji="1" lang="en-US" altLang="ko-KR" b="1">
                  <a:latin typeface="Rockwell" pitchFamily="18" charset="0"/>
                  <a:ea typeface="굴림" pitchFamily="50" charset="-127"/>
                </a:rPr>
                <a:t>WONIL METAL CO.,LTD.</a:t>
              </a:r>
            </a:p>
          </p:txBody>
        </p:sp>
      </p:grpSp>
      <p:sp>
        <p:nvSpPr>
          <p:cNvPr id="2058" name="Rectangle 12"/>
          <p:cNvSpPr>
            <a:spLocks noChangeArrowheads="1"/>
          </p:cNvSpPr>
          <p:nvPr/>
        </p:nvSpPr>
        <p:spPr bwMode="auto">
          <a:xfrm>
            <a:off x="304800" y="8428038"/>
            <a:ext cx="6553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79400"/>
            <a:r>
              <a:rPr lang="en-US" altLang="ko-KR" sz="1000" b="1">
                <a:latin typeface="굴림체" pitchFamily="49" charset="-127"/>
                <a:ea typeface="굴림체" pitchFamily="49" charset="-127"/>
              </a:rPr>
              <a:t>Type 1. standard lngots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Slab   : 8kg±1kg / EA , W * L * H =     450 mm  *  42  mm  *  90  mm                     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Bundle : 1000±10kg / EA , W * L * H =   450 mm  *  550 mm  *  990  mm  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              </a:t>
            </a:r>
          </a:p>
          <a:p>
            <a:pPr indent="279400"/>
            <a:r>
              <a:rPr lang="en-US" altLang="ko-KR" sz="1000" b="1">
                <a:latin typeface="굴림체" pitchFamily="49" charset="-127"/>
                <a:ea typeface="굴림체" pitchFamily="49" charset="-127"/>
              </a:rPr>
              <a:t>Type 2. standard  Craw end lngots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Slab   : 9kg±1kg / EA , W * L * H =    530  mm  *  42  mm  *  90  mm                    </a:t>
            </a:r>
          </a:p>
          <a:p>
            <a:pPr indent="279400"/>
            <a:r>
              <a:rPr lang="en-US" altLang="ko-KR" sz="1000">
                <a:latin typeface="굴림체" pitchFamily="49" charset="-127"/>
                <a:ea typeface="굴림체" pitchFamily="49" charset="-127"/>
              </a:rPr>
              <a:t>     Bundle : 1000±10kg / EA , W * L * H =  530  mm  *  893 mm  *  990  mm </a:t>
            </a:r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0" y="7116763"/>
            <a:ext cx="2286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01600"/>
            <a:r>
              <a:rPr lang="en-US" altLang="ko-KR" sz="1200" b="1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5. Other name</a:t>
            </a:r>
            <a:r>
              <a:rPr lang="en-US" altLang="ko-KR" sz="1200">
                <a:solidFill>
                  <a:srgbClr val="FF0000"/>
                </a:solidFill>
                <a:latin typeface="Rockwell" pitchFamily="18" charset="0"/>
                <a:ea typeface="굴림체" pitchFamily="49" charset="-127"/>
                <a:cs typeface="Times New Roman" pitchFamily="18" charset="0"/>
              </a:rPr>
              <a:t> </a:t>
            </a:r>
            <a:endParaRPr lang="ko-KR" altLang="en-US" sz="1200">
              <a:solidFill>
                <a:srgbClr val="FF0000"/>
              </a:solidFill>
              <a:latin typeface="Rockwell" pitchFamily="18" charset="0"/>
              <a:ea typeface="굴림체" pitchFamily="49" charset="-127"/>
              <a:cs typeface="Times New Roman" pitchFamily="18" charset="0"/>
            </a:endParaRPr>
          </a:p>
        </p:txBody>
      </p:sp>
      <p:graphicFrame>
        <p:nvGraphicFramePr>
          <p:cNvPr id="34827" name="Group 1035"/>
          <p:cNvGraphicFramePr>
            <a:graphicFrameLocks noGrp="1"/>
          </p:cNvGraphicFramePr>
          <p:nvPr/>
        </p:nvGraphicFramePr>
        <p:xfrm>
          <a:off x="228600" y="1905000"/>
          <a:ext cx="6858000" cy="731838"/>
        </p:xfrm>
        <a:graphic>
          <a:graphicData uri="http://schemas.openxmlformats.org/drawingml/2006/table">
            <a:tbl>
              <a:tblPr/>
              <a:tblGrid>
                <a:gridCol w="914400"/>
                <a:gridCol w="685800"/>
                <a:gridCol w="762000"/>
                <a:gridCol w="762000"/>
                <a:gridCol w="762000"/>
                <a:gridCol w="762000"/>
                <a:gridCol w="762000"/>
                <a:gridCol w="765175"/>
                <a:gridCol w="682625"/>
              </a:tblGrid>
              <a:tr h="2439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구 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Al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Cu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Mg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Fe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Pb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Cd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Sn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Zn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Ingots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3.9~4.3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0.03max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0.03~0.06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0.075max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0.003max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0.002max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0.001max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bal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DieCastings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3.5~4.3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0.25max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0.02~0.05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0.1max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0.005max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0.004max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0.003max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bal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828" name="Group 1036"/>
          <p:cNvGraphicFramePr>
            <a:graphicFrameLocks noGrp="1"/>
          </p:cNvGraphicFramePr>
          <p:nvPr/>
        </p:nvGraphicFramePr>
        <p:xfrm>
          <a:off x="228600" y="3048000"/>
          <a:ext cx="6858000" cy="2006600"/>
        </p:xfrm>
        <a:graphic>
          <a:graphicData uri="http://schemas.openxmlformats.org/drawingml/2006/table">
            <a:tbl>
              <a:tblPr/>
              <a:tblGrid>
                <a:gridCol w="5532438"/>
                <a:gridCol w="1325562"/>
              </a:tblGrid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Tensile strength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引張强度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283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Yield Strengh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降伏强度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0.2% Offset : Mpa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221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Elongation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伸率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% in 2"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10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Shear Strength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剪斷强度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214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Hardness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硬度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Brinell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82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Impact Strength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衝擊强度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J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58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Fatigue Strength Rotary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Bend-5x10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 cycles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疲勞强度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48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5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Compressive Yield Strength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0.1%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offset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壓軸降伏强度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 : Mpa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414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829" name="Group 1037"/>
          <p:cNvGraphicFramePr>
            <a:graphicFrameLocks noGrp="1"/>
          </p:cNvGraphicFramePr>
          <p:nvPr/>
        </p:nvGraphicFramePr>
        <p:xfrm>
          <a:off x="228600" y="5380038"/>
          <a:ext cx="6858000" cy="1219200"/>
        </p:xfrm>
        <a:graphic>
          <a:graphicData uri="http://schemas.openxmlformats.org/drawingml/2006/table">
            <a:tbl>
              <a:tblPr/>
              <a:tblGrid>
                <a:gridCol w="5532438"/>
                <a:gridCol w="1325562"/>
              </a:tblGrid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Density:g/㎝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比重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6.6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Melting Range:℃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鎔融範圍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381~387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Electrical Conductivity: % IACS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電氣傳導率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27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Thermal Conductivity: W/m/hr/℃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熱傳導率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113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Coefficient of Thermal Expansion:100~200℃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　　  ㎛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/mm/℃   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熱膨脹　係數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)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27.4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830" name="Group 1038"/>
          <p:cNvGraphicFramePr>
            <a:graphicFrameLocks noGrp="1"/>
          </p:cNvGraphicFramePr>
          <p:nvPr/>
        </p:nvGraphicFramePr>
        <p:xfrm>
          <a:off x="223838" y="7334250"/>
          <a:ext cx="6862762" cy="898817"/>
        </p:xfrm>
        <a:graphic>
          <a:graphicData uri="http://schemas.openxmlformats.org/drawingml/2006/table">
            <a:tbl>
              <a:tblPr/>
              <a:tblGrid>
                <a:gridCol w="614362"/>
                <a:gridCol w="1219200"/>
                <a:gridCol w="533400"/>
                <a:gridCol w="838200"/>
                <a:gridCol w="533400"/>
                <a:gridCol w="762000"/>
                <a:gridCol w="914400"/>
                <a:gridCol w="703263"/>
                <a:gridCol w="744537"/>
              </a:tblGrid>
              <a:tr h="3655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From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ISO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Traditional name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ASTM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KS / JIS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China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UK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BS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Germany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DIN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France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굴림체" pitchFamily="49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NFA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" pitchFamily="50" charset="-127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European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4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Ingot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ZnAl4 / ZAMAK3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AG40A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Ingot type2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ZXO1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AlloyA/ 1004A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Z400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Z-A4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ZL0400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5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cast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ZDC2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itchFamily="49" charset="-127"/>
                          <a:ea typeface="굴림체" pitchFamily="49" charset="-127"/>
                          <a:cs typeface="Times New Roman" pitchFamily="18" charset="0"/>
                        </a:rPr>
                        <a:t>ZP0400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굴림체" pitchFamily="49" charset="-127"/>
                        <a:cs typeface="Times New Roman" pitchFamily="18" charset="0"/>
                      </a:endParaRPr>
                    </a:p>
                  </a:txBody>
                  <a:tcPr marT="45688" marB="45688" anchor="ctr"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89" name="Picture 1039" descr="C:\Users\김윤미\Desktop\홈페이지_금속\아연사진_바탕흰색\꾸미기_고리 ZAMAK3 ZDC 2-2----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3200" y="0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617</TotalTime>
  <Words>333</Words>
  <Application>Microsoft Office PowerPoint</Application>
  <PresentationFormat>사용자 지정</PresentationFormat>
  <Paragraphs>94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굴림</vt:lpstr>
      <vt:lpstr>Rockwell</vt:lpstr>
      <vt:lpstr>굴림체</vt:lpstr>
      <vt:lpstr>Blank Presentation</vt:lpstr>
      <vt:lpstr>슬라이드 1</vt:lpstr>
    </vt:vector>
  </TitlesOfParts>
  <Company>The Magni Group,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Tracy Thomas</dc:creator>
  <cp:lastModifiedBy>taehyeon son</cp:lastModifiedBy>
  <cp:revision>58</cp:revision>
  <cp:lastPrinted>2001-10-23T13:43:48Z</cp:lastPrinted>
  <dcterms:created xsi:type="dcterms:W3CDTF">2001-03-21T15:56:18Z</dcterms:created>
  <dcterms:modified xsi:type="dcterms:W3CDTF">2016-11-25T02:30:09Z</dcterms:modified>
</cp:coreProperties>
</file>